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75" r:id="rId5"/>
    <p:sldId id="276" r:id="rId6"/>
    <p:sldId id="278" r:id="rId7"/>
    <p:sldId id="286" r:id="rId8"/>
    <p:sldId id="279" r:id="rId9"/>
    <p:sldId id="280" r:id="rId10"/>
    <p:sldId id="277" r:id="rId11"/>
    <p:sldId id="282" r:id="rId12"/>
    <p:sldId id="285" r:id="rId13"/>
    <p:sldId id="284" r:id="rId14"/>
    <p:sldId id="273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92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53"/>
      </p:cViewPr>
      <p:guideLst>
        <p:guide orient="horz" pos="2222"/>
        <p:guide pos="2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23495" y="419100"/>
            <a:ext cx="18311495" cy="186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3600" spc="26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TRƯỜNG ĐẠI HỌC TÀI NGUYÊN VÀ MÔI TRƯỜNG TP.HCM</a:t>
            </a:r>
            <a:br>
              <a:rPr lang="en-US" sz="3600" spc="26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3600" b="1" spc="26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KHOA : HỆ THỐNG THÔNG TIN VÀ VIỄN THÁM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-41275" y="3811270"/>
            <a:ext cx="18311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Times New Roman" panose="02020603050405020304" charset="0"/>
                <a:cs typeface="Times New Roman" panose="02020603050405020304" charset="0"/>
              </a:rPr>
              <a:t>BÁO CÁO 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0" y="4762500"/>
            <a:ext cx="18282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QUẢN LÝ BÁN VÉ MÁY BAY</a:t>
            </a:r>
          </a:p>
        </p:txBody>
      </p:sp>
      <p:graphicFrame>
        <p:nvGraphicFramePr>
          <p:cNvPr id="15" name="Table 14"/>
          <p:cNvGraphicFramePr/>
          <p:nvPr/>
        </p:nvGraphicFramePr>
        <p:xfrm>
          <a:off x="2783840" y="5905500"/>
          <a:ext cx="12714605" cy="1965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4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1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1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STT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Họ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và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tên</a:t>
                      </a:r>
                      <a:endParaRPr lang="en-US" sz="3600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Mã số sinh viên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Trần</a:t>
                      </a:r>
                      <a:r>
                        <a:rPr lang="en-US" sz="3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Thanh </a:t>
                      </a:r>
                      <a:r>
                        <a:rPr lang="en-US" sz="36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Lâm</a:t>
                      </a:r>
                      <a:endParaRPr lang="en-US" sz="36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0950080127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>
                          <a:latin typeface="Times New Roman" panose="02020603050405020304" charset="0"/>
                          <a:cs typeface="Times New Roman" panose="02020603050405020304" charset="0"/>
                        </a:rPr>
                        <a:t>Nguyễn Hoàng Minh Tuấn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0950080080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Text Box 15"/>
          <p:cNvSpPr txBox="1"/>
          <p:nvPr/>
        </p:nvSpPr>
        <p:spPr>
          <a:xfrm>
            <a:off x="0" y="8870950"/>
            <a:ext cx="1828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TP.HCM,ngày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18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tháng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4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năm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2023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2380D78-28B8-BBBF-306D-EE10FFE81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842340"/>
              </p:ext>
            </p:extLst>
          </p:nvPr>
        </p:nvGraphicFramePr>
        <p:xfrm>
          <a:off x="3200400" y="952500"/>
          <a:ext cx="10000762" cy="771997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0000762">
                  <a:extLst>
                    <a:ext uri="{9D8B030D-6E8A-4147-A177-3AD203B41FA5}">
                      <a16:colId xmlns:a16="http://schemas.microsoft.com/office/drawing/2014/main" val="440146395"/>
                    </a:ext>
                  </a:extLst>
                </a:gridCol>
              </a:tblGrid>
              <a:tr h="954347">
                <a:tc>
                  <a:txBody>
                    <a:bodyPr/>
                    <a:lstStyle/>
                    <a:p>
                      <a:pPr marL="0" marR="575945" lvl="0" indent="0" algn="ctr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+mj-lt"/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 KẾT QUẢ CHUYỂN GIAO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1268285888"/>
                  </a:ext>
                </a:extLst>
              </a:tr>
              <a:tr h="78682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Nhiệm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vụ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781098"/>
                  </a:ext>
                </a:extLst>
              </a:tr>
              <a:tr h="2138326">
                <a:tc>
                  <a:txBody>
                    <a:bodyPr/>
                    <a:lstStyle/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vi-VN" sz="2800" b="0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charset="0"/>
                          <a:sym typeface="+mn-ea"/>
                        </a:rPr>
                        <a:t>Hệ thống được thiết kế và có đầy đủ các chức năng mà bên khách hàng</a:t>
                      </a:r>
                      <a:r>
                        <a:rPr lang="en-US" sz="2800" b="0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charset="0"/>
                          <a:sym typeface="+mn-ea"/>
                        </a:rPr>
                        <a:t> </a:t>
                      </a:r>
                      <a:r>
                        <a:rPr lang="vi-VN" sz="2800" b="0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charset="0"/>
                          <a:sym typeface="+mn-ea"/>
                        </a:rPr>
                        <a:t>yêu cầu.</a:t>
                      </a:r>
                      <a:endParaRPr lang="vi-VN" sz="2800" b="0" i="0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charset="0"/>
                      </a:endParaRP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vi-VN" sz="2800" b="0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charset="0"/>
                          <a:sym typeface="+mn-ea"/>
                        </a:rPr>
                        <a:t>Hệ thống cơ sở dữ liệu của dự án do khách hàng cùng cấp.</a:t>
                      </a:r>
                      <a:endParaRPr lang="vi-VN" sz="2800" b="0" i="0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charset="0"/>
                      </a:endParaRP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vi-VN" sz="2800" b="0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charset="0"/>
                          <a:sym typeface="+mn-ea"/>
                        </a:rPr>
                        <a:t>Mã nguồn của chương trình (source code).</a:t>
                      </a:r>
                      <a:endParaRPr lang="vi-VN" sz="2800" b="0" i="0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charset="0"/>
                      </a:endParaRP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vi-VN" sz="2800" b="0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charset="0"/>
                          <a:sym typeface="+mn-ea"/>
                        </a:rPr>
                        <a:t>Tải liệu hướng dẫn sử dụng (video + chú thích).</a:t>
                      </a:r>
                      <a:endParaRPr lang="vi-VN" sz="2800" b="0" i="0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charset="0"/>
                      </a:endParaRP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vi-VN" sz="2800" b="0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charset="0"/>
                          <a:sym typeface="+mn-ea"/>
                        </a:rPr>
                        <a:t>Tài liệu phát triển dự án.</a:t>
                      </a:r>
                      <a:endParaRPr lang="en-US" sz="2800" b="0" i="0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charset="0"/>
                      </a:endParaRP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vi-VN" sz="2800" b="0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charset="0"/>
                          <a:sym typeface="+mn-ea"/>
                        </a:rPr>
                        <a:t>Chạy thử</a:t>
                      </a:r>
                      <a:r>
                        <a:rPr lang="en-US" altLang="vi-VN" sz="2800" b="0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charset="0"/>
                          <a:sym typeface="+mn-ea"/>
                        </a:rPr>
                        <a:t> </a:t>
                      </a:r>
                      <a:r>
                        <a:rPr lang="en-US" sz="28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3</a:t>
                      </a:r>
                      <a:r>
                        <a:rPr lang="vi-VN" sz="28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vi-VN" sz="2800" b="0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charset="0"/>
                          <a:sym typeface="+mn-ea"/>
                        </a:rPr>
                        <a:t>ngà</a:t>
                      </a:r>
                      <a:r>
                        <a:rPr lang="en-US" sz="2800" b="0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charset="0"/>
                          <a:sym typeface="+mn-ea"/>
                        </a:rPr>
                        <a:t>y:</a:t>
                      </a:r>
                      <a:endParaRPr lang="en-US" sz="2800" b="0" dirty="0">
                        <a:solidFill>
                          <a:srgbClr val="000000"/>
                        </a:solidFill>
                        <a:latin typeface="+mj-lt"/>
                        <a:cs typeface="Times New Roman" panose="02020603050405020304" charset="0"/>
                      </a:endParaRPr>
                    </a:p>
                    <a:p>
                      <a:pPr marL="139700" indent="0" algn="l">
                        <a:buNone/>
                      </a:pPr>
                      <a:r>
                        <a:rPr lang="en-US" sz="2800" b="0" dirty="0">
                          <a:solidFill>
                            <a:srgbClr val="000000"/>
                          </a:solidFill>
                          <a:latin typeface="+mj-lt"/>
                          <a:cs typeface="Times New Roman" panose="02020603050405020304" charset="0"/>
                          <a:sym typeface="+mn-ea"/>
                        </a:rPr>
                        <a:t>	</a:t>
                      </a:r>
                      <a:r>
                        <a:rPr lang="vi-VN" sz="2800" b="0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charset="0"/>
                          <a:sym typeface="+mn-ea"/>
                        </a:rPr>
                        <a:t>Hướng dẫn </a:t>
                      </a:r>
                      <a:r>
                        <a:rPr lang="en-US" altLang="vi-VN" sz="2800" b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đối</a:t>
                      </a:r>
                      <a:r>
                        <a:rPr lang="en-US" altLang="vi-VN" sz="28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en-US" altLang="vi-VN" sz="2800" b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tác</a:t>
                      </a:r>
                      <a:r>
                        <a:rPr lang="vi-VN" sz="28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vi-VN" sz="2800" b="0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charset="0"/>
                          <a:sym typeface="+mn-ea"/>
                        </a:rPr>
                        <a:t>sử dụng phần mềm. </a:t>
                      </a:r>
                      <a:endParaRPr lang="vi-VN" sz="2800" b="0" i="0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charset="0"/>
                      </a:endParaRPr>
                    </a:p>
                    <a:p>
                      <a:pPr marL="139700" indent="0" algn="l">
                        <a:buNone/>
                      </a:pPr>
                      <a:r>
                        <a:rPr lang="en-US" sz="2800" b="0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charset="0"/>
                          <a:sym typeface="+mn-ea"/>
                        </a:rPr>
                        <a:t>	</a:t>
                      </a:r>
                      <a:r>
                        <a:rPr lang="vi-VN" sz="2800" b="0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charset="0"/>
                          <a:sym typeface="+mn-ea"/>
                        </a:rPr>
                        <a:t>Chạy thử giao diện web truy nhập từ xa.</a:t>
                      </a:r>
                      <a:endParaRPr lang="en-US" sz="2800" b="0" i="0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charset="0"/>
                      </a:endParaRPr>
                    </a:p>
                  </a:txBody>
                  <a:tcPr marL="73025" marR="7302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72242"/>
                  </a:ext>
                </a:extLst>
              </a:tr>
              <a:tr h="2138326">
                <a:tc>
                  <a:txBody>
                    <a:bodyPr/>
                    <a:lstStyle/>
                    <a:p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Bàn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đồng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945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84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8105" y="330055"/>
            <a:ext cx="18209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CD87CA2-13D7-426F-E6FC-707DE4820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875785"/>
              </p:ext>
            </p:extLst>
          </p:nvPr>
        </p:nvGraphicFramePr>
        <p:xfrm>
          <a:off x="2565347" y="1637432"/>
          <a:ext cx="13235410" cy="77320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83053">
                  <a:extLst>
                    <a:ext uri="{9D8B030D-6E8A-4147-A177-3AD203B41FA5}">
                      <a16:colId xmlns:a16="http://schemas.microsoft.com/office/drawing/2014/main" val="4021355285"/>
                    </a:ext>
                  </a:extLst>
                </a:gridCol>
                <a:gridCol w="3719029">
                  <a:extLst>
                    <a:ext uri="{9D8B030D-6E8A-4147-A177-3AD203B41FA5}">
                      <a16:colId xmlns:a16="http://schemas.microsoft.com/office/drawing/2014/main" val="3875529170"/>
                    </a:ext>
                  </a:extLst>
                </a:gridCol>
                <a:gridCol w="2916664">
                  <a:extLst>
                    <a:ext uri="{9D8B030D-6E8A-4147-A177-3AD203B41FA5}">
                      <a16:colId xmlns:a16="http://schemas.microsoft.com/office/drawing/2014/main" val="1456250046"/>
                    </a:ext>
                  </a:extLst>
                </a:gridCol>
                <a:gridCol w="2916664">
                  <a:extLst>
                    <a:ext uri="{9D8B030D-6E8A-4147-A177-3AD203B41FA5}">
                      <a16:colId xmlns:a16="http://schemas.microsoft.com/office/drawing/2014/main" val="1776400117"/>
                    </a:ext>
                  </a:extLst>
                </a:gridCol>
              </a:tblGrid>
              <a:tr h="5469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 việc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Ước lượng chi phí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 toán chi phí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 toán điều chỉnh chi phí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646163"/>
                  </a:ext>
                </a:extLst>
              </a:tr>
              <a:tr h="2666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1.Khảo sát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237323"/>
                  </a:ext>
                </a:extLst>
              </a:tr>
              <a:tr h="11076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 Quy trình chuẩn bị (hợp đồng, tài liệu, giấy phép)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+ 1 nhân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Tiền tài liệu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100.000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538566"/>
                  </a:ext>
                </a:extLst>
              </a:tr>
              <a:tr h="11076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 Tìm kiếm nhân sự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+ 1 nhân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Tiền tài liệu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200.000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531539"/>
                  </a:ext>
                </a:extLst>
              </a:tr>
              <a:tr h="11076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 Nghiên cứu phần mềm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+ 2 nhân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200.000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954538"/>
                  </a:ext>
                </a:extLst>
              </a:tr>
              <a:tr h="5469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Yêu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khách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+1 nhân viên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500.000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594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2.Lên kế hoạch thực hiện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302224"/>
                  </a:ext>
                </a:extLst>
              </a:tr>
              <a:tr h="8272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2.1Trao đổi với khách hàng thời gian, chi phí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+ 1 nhân viên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Tiền lương(15tr)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04" marR="6760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871076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3C53434D-446C-3F44-FEE5-FC185762D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962680"/>
            <a:ext cx="4449745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           </a:t>
            </a:r>
            <a:r>
              <a:rPr kumimoji="0" lang="nl-NL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 Chủ đầu tư / QLBVMB : NHÓM 10</a:t>
            </a:r>
            <a:endParaRPr kumimoji="0" lang="nl-NL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2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-28575"/>
            <a:ext cx="18288000" cy="102870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AE0264E-87EA-D78F-5A17-9C02FEA86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627491"/>
              </p:ext>
            </p:extLst>
          </p:nvPr>
        </p:nvGraphicFramePr>
        <p:xfrm>
          <a:off x="1143000" y="444569"/>
          <a:ext cx="16230598" cy="78388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08708">
                  <a:extLst>
                    <a:ext uri="{9D8B030D-6E8A-4147-A177-3AD203B41FA5}">
                      <a16:colId xmlns:a16="http://schemas.microsoft.com/office/drawing/2014/main" val="1316982134"/>
                    </a:ext>
                  </a:extLst>
                </a:gridCol>
                <a:gridCol w="4568474">
                  <a:extLst>
                    <a:ext uri="{9D8B030D-6E8A-4147-A177-3AD203B41FA5}">
                      <a16:colId xmlns:a16="http://schemas.microsoft.com/office/drawing/2014/main" val="1352244718"/>
                    </a:ext>
                  </a:extLst>
                </a:gridCol>
                <a:gridCol w="3576708">
                  <a:extLst>
                    <a:ext uri="{9D8B030D-6E8A-4147-A177-3AD203B41FA5}">
                      <a16:colId xmlns:a16="http://schemas.microsoft.com/office/drawing/2014/main" val="1146441961"/>
                    </a:ext>
                  </a:extLst>
                </a:gridCol>
                <a:gridCol w="3576708">
                  <a:extLst>
                    <a:ext uri="{9D8B030D-6E8A-4147-A177-3AD203B41FA5}">
                      <a16:colId xmlns:a16="http://schemas.microsoft.com/office/drawing/2014/main" val="3828454430"/>
                    </a:ext>
                  </a:extLst>
                </a:gridCol>
              </a:tblGrid>
              <a:tr h="19557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 Chuẩn bị công cụ, phần mềm thiết kế.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Tiền bản quyền mua phần mềm, tiền mua bản quyền hãng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 động 5.000.000 – 6.000.000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Tùy thuộc vào nhu cầu khách hàng cũng như gía cả thị trường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644351"/>
                  </a:ext>
                </a:extLst>
              </a:tr>
              <a:tr h="9096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 Lên kế hoạch các chức năng cần có của phần mềm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+ 2 nhân viên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Tiền lương (15tr)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240621"/>
                  </a:ext>
                </a:extLst>
              </a:tr>
              <a:tr h="9096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 Phân công nhiệm vụ cho từng thành viên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Quản lý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Tiền lương(30tr)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71878"/>
                  </a:ext>
                </a:extLst>
              </a:tr>
              <a:tr h="7101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 Triển khai code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+ 2 Nhân viên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Tiền lương(29tr)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31002"/>
                  </a:ext>
                </a:extLst>
              </a:tr>
              <a:tr h="7019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 Triển khai giao diện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+ 2 Nhân viên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Tiền lương(30tr)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00598"/>
                  </a:ext>
                </a:extLst>
              </a:tr>
              <a:tr h="5585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 Kiểm tra và sửa lỗi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+ 2 Nhân viên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Tiền lương(20tr)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15677"/>
                  </a:ext>
                </a:extLst>
              </a:tr>
              <a:tr h="9096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 Bàn giao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+ 1 Nhân viên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Tiền lương(10tr)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NL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459058"/>
                  </a:ext>
                </a:extLst>
              </a:tr>
              <a:tr h="9096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TỔNG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150.000.000vnđ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17813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F7D7D11C-5B2D-7688-D1DE-5DCF861D5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5053" y="8496300"/>
            <a:ext cx="1598649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altLang="en-U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kumimoji="0" lang="nl-NL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 lương : Tùy thuộc vào công việc nhân viên đang đảm nhận, giao động 10.000.000 – 30.000.000/tháng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0" y="981073"/>
            <a:ext cx="18209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IV.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SƠ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ĐỒ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 GANTT	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E19F442-464F-D2EE-53DE-BFF7F9075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43" y="2095500"/>
            <a:ext cx="16034913" cy="731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0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63904" y="769056"/>
            <a:ext cx="16843932" cy="8249791"/>
            <a:chOff x="0" y="0"/>
            <a:chExt cx="22458575" cy="1099972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4673" r="7950" b="32971"/>
            <a:stretch>
              <a:fillRect/>
            </a:stretch>
          </p:blipFill>
          <p:spPr>
            <a:xfrm rot="-78066">
              <a:off x="1159804" y="1151953"/>
              <a:ext cx="20010761" cy="869267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57000"/>
            </a:blip>
            <a:srcRect t="6115" r="3279"/>
            <a:stretch>
              <a:fillRect/>
            </a:stretch>
          </p:blipFill>
          <p:spPr>
            <a:xfrm rot="-2572215">
              <a:off x="-138052" y="1447620"/>
              <a:ext cx="4842681" cy="1495421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57000"/>
            </a:blip>
            <a:srcRect t="6115" r="3279"/>
            <a:stretch>
              <a:fillRect/>
            </a:stretch>
          </p:blipFill>
          <p:spPr>
            <a:xfrm rot="-2572215">
              <a:off x="17753946" y="8056682"/>
              <a:ext cx="4842681" cy="1495421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951973">
            <a:off x="194427" y="282264"/>
            <a:ext cx="3799654" cy="205181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477715" y="7601692"/>
            <a:ext cx="2277206" cy="202050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91115" y="3363559"/>
            <a:ext cx="14705769" cy="172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440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Cảm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ơn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thầy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và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các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bạn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đã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lắng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nghe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nhóm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10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trình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bày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17145" y="0"/>
            <a:ext cx="18288000" cy="1028700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685800" y="2628900"/>
            <a:ext cx="17612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I.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Giới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thiệu</a:t>
            </a:r>
            <a:endParaRPr lang="en-US" sz="3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-3953" y="1245051"/>
            <a:ext cx="18277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NỘI DUNG BÁO CÁO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663808" y="4610100"/>
            <a:ext cx="1760260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III.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Quản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lý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chi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phí</a:t>
            </a:r>
            <a:endParaRPr lang="en-US" sz="3600" dirty="0"/>
          </a:p>
        </p:txBody>
      </p:sp>
      <p:sp>
        <p:nvSpPr>
          <p:cNvPr id="5" name="Text Box 4"/>
          <p:cNvSpPr txBox="1"/>
          <p:nvPr/>
        </p:nvSpPr>
        <p:spPr>
          <a:xfrm>
            <a:off x="683986" y="3619500"/>
            <a:ext cx="1758242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II. Project Charter</a:t>
            </a:r>
          </a:p>
        </p:txBody>
      </p:sp>
      <p:sp>
        <p:nvSpPr>
          <p:cNvPr id="9" name="Text Box 14">
            <a:extLst>
              <a:ext uri="{FF2B5EF4-FFF2-40B4-BE49-F238E27FC236}">
                <a16:creationId xmlns:a16="http://schemas.microsoft.com/office/drawing/2014/main" id="{4B0D6408-8D23-A6F9-186C-A579D987AAA5}"/>
              </a:ext>
            </a:extLst>
          </p:cNvPr>
          <p:cNvSpPr txBox="1"/>
          <p:nvPr/>
        </p:nvSpPr>
        <p:spPr>
          <a:xfrm>
            <a:off x="653414" y="5580380"/>
            <a:ext cx="17612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IV.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Sơ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đồ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 Gantt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4" grpId="0"/>
      <p:bldP spid="4" grpId="1"/>
      <p:bldP spid="5" grpId="0"/>
      <p:bldP spid="5" grpId="1"/>
      <p:bldP spid="9" grpId="0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6200" y="1028700"/>
            <a:ext cx="18209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I.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GIỚI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THIỆU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	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3339465" y="2400300"/>
            <a:ext cx="116084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Quản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lý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bán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vé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máy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bay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giúp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khách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hàng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dễ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dàng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mua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vé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trực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tuyến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hoặc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trực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tiếp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Ứng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dụng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cũng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cung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cấp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các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công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cụ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giúp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khách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hàng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dễ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dàng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so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sánh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giá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và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đặt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chuyến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bay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nhanh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chóng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Hơn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nữa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các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nhà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quản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lý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bán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vé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được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trang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bị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công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nghệ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tiên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tiến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cho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phép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họ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cung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cấp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dịch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vụ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tới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khách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hàng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được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tối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ưu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hóa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để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khách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hàng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có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thể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nhận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được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ưu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đãi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tốt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nhất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và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tìm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được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chuyến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bay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ưng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ý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nhất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cho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nhu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cầu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của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bạn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4" grpId="0"/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0" y="725170"/>
            <a:ext cx="18209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II. PROJECT CHARTER	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01DB3C-CD4B-3CA3-F41B-24476DA53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518023"/>
              </p:ext>
            </p:extLst>
          </p:nvPr>
        </p:nvGraphicFramePr>
        <p:xfrm>
          <a:off x="2133600" y="1562100"/>
          <a:ext cx="14291310" cy="8218556"/>
        </p:xfrm>
        <a:graphic>
          <a:graphicData uri="http://schemas.openxmlformats.org/drawingml/2006/table">
            <a:tbl>
              <a:tblPr firstRow="1" firstCol="1" bandRow="1">
                <a:tableStyleId>{08FB837D-C827-4EFA-A057-4D05807E0F7C}</a:tableStyleId>
              </a:tblPr>
              <a:tblGrid>
                <a:gridCol w="3695092">
                  <a:extLst>
                    <a:ext uri="{9D8B030D-6E8A-4147-A177-3AD203B41FA5}">
                      <a16:colId xmlns:a16="http://schemas.microsoft.com/office/drawing/2014/main" val="2676126589"/>
                    </a:ext>
                  </a:extLst>
                </a:gridCol>
                <a:gridCol w="10596218">
                  <a:extLst>
                    <a:ext uri="{9D8B030D-6E8A-4147-A177-3AD203B41FA5}">
                      <a16:colId xmlns:a16="http://schemas.microsoft.com/office/drawing/2014/main" val="4218615699"/>
                    </a:ext>
                  </a:extLst>
                </a:gridCol>
              </a:tblGrid>
              <a:tr h="449588">
                <a:tc gridSpan="2">
                  <a:txBody>
                    <a:bodyPr/>
                    <a:lstStyle/>
                    <a:p>
                      <a:pPr marL="342900" marR="575945" lvl="0" indent="-342900" algn="ctr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+mj-lt"/>
                        <a:buAutoNum type="arabicPeriod"/>
                        <a:tabLst>
                          <a:tab pos="228600" algn="l"/>
                        </a:tabLs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 TIN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ÁN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903022"/>
                  </a:ext>
                </a:extLst>
              </a:tr>
              <a:tr h="449588">
                <a:tc>
                  <a:txBody>
                    <a:bodyPr/>
                    <a:lstStyle/>
                    <a:p>
                      <a:pPr marR="45720"/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án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án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bán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vé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máy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bay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0300341"/>
                  </a:ext>
                </a:extLst>
              </a:tr>
              <a:tr h="449588">
                <a:tc>
                  <a:txBody>
                    <a:bodyPr/>
                    <a:lstStyle/>
                    <a:p>
                      <a:pPr marR="45720">
                        <a:tabLst>
                          <a:tab pos="1943100" algn="l"/>
                        </a:tabLst>
                      </a:pP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Nhà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trợ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Vietnam Airlines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6690291"/>
                  </a:ext>
                </a:extLst>
              </a:tr>
              <a:tr h="681026">
                <a:tc>
                  <a:txBody>
                    <a:bodyPr/>
                    <a:lstStyle/>
                    <a:p>
                      <a:pPr marR="45720">
                        <a:tabLst>
                          <a:tab pos="1943100" algn="l"/>
                        </a:tabLs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 quản lý dự án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Hoàng Minh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Trần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Thanh Lâm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1827534"/>
                  </a:ext>
                </a:extLst>
              </a:tr>
              <a:tr h="1021540">
                <a:tc>
                  <a:txBody>
                    <a:bodyPr/>
                    <a:lstStyle/>
                    <a:p>
                      <a:pPr marR="45720">
                        <a:tabLst>
                          <a:tab pos="1943100" algn="l"/>
                        </a:tabLs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 bắt đầu dự án – Ngày kết thúc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21/2/2023 - 21/4/2023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032367"/>
                  </a:ext>
                </a:extLst>
              </a:tr>
              <a:tr h="1798353">
                <a:tc>
                  <a:txBody>
                    <a:bodyPr/>
                    <a:lstStyle/>
                    <a:p>
                      <a:pPr marR="45720">
                        <a:tabLst>
                          <a:tab pos="1943100" algn="l"/>
                        </a:tabLst>
                      </a:pP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đích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án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5720" lvl="0" indent="0"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Đặt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vé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nhanh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chóng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45720" lvl="0" indent="0"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Hãng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đặt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đầy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đủ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xác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nhanh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chóng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45720" lvl="0" indent="0"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Áp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nhiều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mã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hút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45720" lvl="0" indent="0"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vấn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45720" lvl="0" indent="0"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Cung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cấp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vé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mới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cả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lí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tục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6509897"/>
                  </a:ext>
                </a:extLst>
              </a:tr>
              <a:tr h="1348765">
                <a:tc>
                  <a:txBody>
                    <a:bodyPr/>
                    <a:lstStyle/>
                    <a:p>
                      <a:pPr marR="45720">
                        <a:tabLst>
                          <a:tab pos="1943100" algn="l"/>
                        </a:tabLs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Ngân sách/Tài nguyên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Tiền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cấp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tiền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hoa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hồng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nguyên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lưu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trữ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dùng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đám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mây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9938545"/>
                  </a:ext>
                </a:extLst>
              </a:tr>
              <a:tr h="577115">
                <a:tc>
                  <a:txBody>
                    <a:bodyPr/>
                    <a:lstStyle/>
                    <a:p>
                      <a:pPr marR="45720"/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đầu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150.000.000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vnd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5533233"/>
                  </a:ext>
                </a:extLst>
              </a:tr>
              <a:tr h="681026">
                <a:tc>
                  <a:txBody>
                    <a:bodyPr/>
                    <a:lstStyle/>
                    <a:p>
                      <a:pPr marR="45720"/>
                      <a:r>
                        <a:rPr lang="en-US" sz="2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Cơ quan phê duyệt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Cục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hãng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quốc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Việt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2935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53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E717F33-68B4-BE6D-2086-0FFC5146D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83516"/>
              </p:ext>
            </p:extLst>
          </p:nvPr>
        </p:nvGraphicFramePr>
        <p:xfrm>
          <a:off x="1447800" y="1181100"/>
          <a:ext cx="15849600" cy="729927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5849600">
                  <a:extLst>
                    <a:ext uri="{9D8B030D-6E8A-4147-A177-3AD203B41FA5}">
                      <a16:colId xmlns:a16="http://schemas.microsoft.com/office/drawing/2014/main" val="1609298581"/>
                    </a:ext>
                  </a:extLst>
                </a:gridCol>
              </a:tblGrid>
              <a:tr h="389460">
                <a:tc>
                  <a:txBody>
                    <a:bodyPr/>
                    <a:lstStyle/>
                    <a:p>
                      <a:pPr marL="342900" marR="571500" lvl="0" indent="-342900" algn="ctr">
                        <a:spcAft>
                          <a:spcPts val="0"/>
                        </a:spcAft>
                        <a:buFont typeface="+mj-lt"/>
                        <a:buAutoNum type="arabicPeriod" startAt="2"/>
                      </a:pPr>
                      <a:r>
                        <a:rPr lang="en-US" sz="3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6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3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</a:t>
                      </a:r>
                      <a:endParaRPr lang="en-US" sz="3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3001437"/>
                  </a:ext>
                </a:extLst>
              </a:tr>
              <a:tr h="6750639">
                <a:tc>
                  <a:txBody>
                    <a:bodyPr/>
                    <a:lstStyle/>
                    <a:p>
                      <a:pPr algn="just">
                        <a:lnSpc>
                          <a:spcPts val="5010"/>
                        </a:lnSpc>
                        <a:spcBef>
                          <a:spcPct val="0"/>
                        </a:spcBef>
                      </a:pP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Dự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án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ứng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dụng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quản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lý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phần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mềm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bán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vé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máy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bay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trên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điện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thoại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bao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gồm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các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yêu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cầu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được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thống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nhất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2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bên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như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sau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:</a:t>
                      </a:r>
                    </a:p>
                    <a:p>
                      <a:pPr algn="just">
                        <a:lnSpc>
                          <a:spcPts val="5010"/>
                        </a:lnSpc>
                        <a:spcBef>
                          <a:spcPct val="0"/>
                        </a:spcBef>
                      </a:pP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Quản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lý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thông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tin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sản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phẩm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(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vé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máy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bay )</a:t>
                      </a:r>
                    </a:p>
                    <a:p>
                      <a:pPr algn="just">
                        <a:lnSpc>
                          <a:spcPts val="5010"/>
                        </a:lnSpc>
                        <a:spcBef>
                          <a:spcPct val="0"/>
                        </a:spcBef>
                      </a:pP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Quản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lý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thông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tin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khách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hàng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(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họ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tên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,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địa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chỉ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,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sdt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,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cccd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,..)</a:t>
                      </a:r>
                    </a:p>
                    <a:p>
                      <a:pPr algn="just">
                        <a:lnSpc>
                          <a:spcPts val="5010"/>
                        </a:lnSpc>
                        <a:spcBef>
                          <a:spcPct val="0"/>
                        </a:spcBef>
                      </a:pP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Quản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lý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đơn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hàng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(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ngày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đặt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,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ngày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khởi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hành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,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điểm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đến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)</a:t>
                      </a:r>
                    </a:p>
                    <a:p>
                      <a:pPr algn="just">
                        <a:lnSpc>
                          <a:spcPts val="5010"/>
                        </a:lnSpc>
                        <a:spcBef>
                          <a:spcPct val="0"/>
                        </a:spcBef>
                      </a:pP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Thống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kê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báo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cáo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(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số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lượng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vé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bán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ra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,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số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lượng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vé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hủy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)</a:t>
                      </a:r>
                    </a:p>
                    <a:p>
                      <a:pPr algn="just">
                        <a:lnSpc>
                          <a:spcPts val="5010"/>
                        </a:lnSpc>
                        <a:spcBef>
                          <a:spcPct val="0"/>
                        </a:spcBef>
                      </a:pP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Quản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lý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tài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khoản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cửa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hàng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(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các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đại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lý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bán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vé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máy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bay )</a:t>
                      </a:r>
                    </a:p>
                    <a:p>
                      <a:pPr algn="just">
                        <a:lnSpc>
                          <a:spcPts val="5010"/>
                        </a:lnSpc>
                        <a:spcBef>
                          <a:spcPct val="0"/>
                        </a:spcBef>
                      </a:pP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-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Quản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lý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hệ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thống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(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cập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nhật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vé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máy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bay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liên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tục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)</a:t>
                      </a:r>
                    </a:p>
                    <a:p>
                      <a:pPr algn="just">
                        <a:lnSpc>
                          <a:spcPts val="5010"/>
                        </a:lnSpc>
                        <a:spcBef>
                          <a:spcPct val="0"/>
                        </a:spcBef>
                      </a:pP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Kèm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theo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đó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là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thời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gian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thực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hiện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đồ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án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phải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đúng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theo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quy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trình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hợp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đồng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đề</a:t>
                      </a: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ra</a:t>
                      </a:r>
                      <a:endParaRPr lang="en-US" sz="3600" b="0" dirty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just">
                        <a:lnSpc>
                          <a:spcPts val="5010"/>
                        </a:lnSpc>
                        <a:spcBef>
                          <a:spcPct val="0"/>
                        </a:spcBef>
                      </a:pPr>
                      <a:endParaRPr lang="en-US" sz="3600" b="0" dirty="0">
                        <a:solidFill>
                          <a:srgbClr val="000000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72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94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56886" y="7277341"/>
            <a:ext cx="1893009" cy="240764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B0854A-EC61-47EE-F8C5-EA794FA1B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097487"/>
              </p:ext>
            </p:extLst>
          </p:nvPr>
        </p:nvGraphicFramePr>
        <p:xfrm>
          <a:off x="2806781" y="1104900"/>
          <a:ext cx="13432155" cy="683232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855998">
                  <a:extLst>
                    <a:ext uri="{9D8B030D-6E8A-4147-A177-3AD203B41FA5}">
                      <a16:colId xmlns:a16="http://schemas.microsoft.com/office/drawing/2014/main" val="3138431864"/>
                    </a:ext>
                  </a:extLst>
                </a:gridCol>
                <a:gridCol w="9576157">
                  <a:extLst>
                    <a:ext uri="{9D8B030D-6E8A-4147-A177-3AD203B41FA5}">
                      <a16:colId xmlns:a16="http://schemas.microsoft.com/office/drawing/2014/main" val="1852886837"/>
                    </a:ext>
                  </a:extLst>
                </a:gridCol>
              </a:tblGrid>
              <a:tr h="647133">
                <a:tc gridSpan="2">
                  <a:txBody>
                    <a:bodyPr/>
                    <a:lstStyle/>
                    <a:p>
                      <a:pPr marL="0" marR="575945" lvl="0" indent="0" algn="ctr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+mj-lt"/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VẤN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RỦI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RO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TIỀM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ẨN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806253"/>
                  </a:ext>
                </a:extLst>
              </a:tr>
              <a:tr h="63783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Vấn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Rủi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Miêu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811431"/>
                  </a:ext>
                </a:extLst>
              </a:tr>
              <a:tr h="5344433"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Phát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nhiều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Một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thích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nghi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chậm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đảm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bảo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chất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phẩm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hoạch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lí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rủi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ro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Thiếu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phối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giữa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nhiều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đồng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gây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kéo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dài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hạn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phẩm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ảnh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hưởng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đó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</a:t>
                      </a:r>
                      <a:r>
                        <a:rPr lang="vi-VN" sz="2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hông đáp ứng được mong đợi của khách hàng</a:t>
                      </a:r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ảnh</a:t>
                      </a:r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hưởng</a:t>
                      </a:r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uy</a:t>
                      </a:r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tín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Khó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quyết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vấn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phát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ảnh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hưởng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tốc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5085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10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56886" y="7277341"/>
            <a:ext cx="1893009" cy="240764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B0854A-EC61-47EE-F8C5-EA794FA1B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745122"/>
              </p:ext>
            </p:extLst>
          </p:nvPr>
        </p:nvGraphicFramePr>
        <p:xfrm>
          <a:off x="3103244" y="1028700"/>
          <a:ext cx="13051156" cy="708660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6525578">
                  <a:extLst>
                    <a:ext uri="{9D8B030D-6E8A-4147-A177-3AD203B41FA5}">
                      <a16:colId xmlns:a16="http://schemas.microsoft.com/office/drawing/2014/main" val="3138431864"/>
                    </a:ext>
                  </a:extLst>
                </a:gridCol>
                <a:gridCol w="6525578">
                  <a:extLst>
                    <a:ext uri="{9D8B030D-6E8A-4147-A177-3AD203B41FA5}">
                      <a16:colId xmlns:a16="http://schemas.microsoft.com/office/drawing/2014/main" val="1852886837"/>
                    </a:ext>
                  </a:extLst>
                </a:gridCol>
              </a:tblGrid>
              <a:tr h="781801">
                <a:tc gridSpan="2">
                  <a:txBody>
                    <a:bodyPr/>
                    <a:lstStyle/>
                    <a:p>
                      <a:pPr marL="0" marR="575945" lvl="0" indent="0" algn="ctr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+mj-lt"/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QUYẾT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QUYẾT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806253"/>
                  </a:ext>
                </a:extLst>
              </a:tr>
              <a:tr h="77056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QUYẾT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QUYẾT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811431"/>
                  </a:ext>
                </a:extLst>
              </a:tr>
              <a:tr h="5534232"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Phần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mềm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hỗ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trợ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thanh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toán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online</a:t>
                      </a:r>
                    </a:p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Checkin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online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Mua,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hủy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hoàn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vé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>
                        <a:buFontTx/>
                        <a:buChar char="-"/>
                      </a:pP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cài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được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do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lỗi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điện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thoại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giúp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visa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hộ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chiếu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họ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vi-VN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Không thể giúp khách hàng đặt chỗ trên các chuyến bay phục vụ cho người khuyết tật hoặc có nhu cầu đặc biệt.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 algn="l">
                        <a:buFontTx/>
                        <a:buChar char="-"/>
                      </a:pP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 algn="l">
                        <a:buFontTx/>
                        <a:buChar char="-"/>
                      </a:pP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5085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41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56886" y="7277341"/>
            <a:ext cx="1893009" cy="2407642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F5E41B-557E-FDC7-836E-29CB8E130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101993"/>
              </p:ext>
            </p:extLst>
          </p:nvPr>
        </p:nvGraphicFramePr>
        <p:xfrm>
          <a:off x="3048000" y="2324100"/>
          <a:ext cx="13072110" cy="402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72110">
                  <a:extLst>
                    <a:ext uri="{9D8B030D-6E8A-4147-A177-3AD203B41FA5}">
                      <a16:colId xmlns:a16="http://schemas.microsoft.com/office/drawing/2014/main" val="4028363855"/>
                    </a:ext>
                  </a:extLst>
                </a:gridCol>
              </a:tblGrid>
              <a:tr h="648994">
                <a:tc>
                  <a:txBody>
                    <a:bodyPr/>
                    <a:lstStyle/>
                    <a:p>
                      <a:pPr marL="0" marR="575945" lvl="0" indent="0" algn="ctr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+mj-lt"/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NGÂN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SÁCH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NGUỒN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LỰC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246348"/>
                  </a:ext>
                </a:extLst>
              </a:tr>
              <a:tr h="56246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Kinh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phí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nguồn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lực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án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607249"/>
                  </a:ext>
                </a:extLst>
              </a:tr>
              <a:tr h="2812305">
                <a:tc>
                  <a:txBody>
                    <a:bodyPr/>
                    <a:lstStyle/>
                    <a:p>
                      <a:pPr>
                        <a:tabLst>
                          <a:tab pos="104775" algn="l"/>
                          <a:tab pos="228600" algn="l"/>
                        </a:tabLs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Kinh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phí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ty ABC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viết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app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nhà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trợ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Vietnam Airlines(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cụ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150.000.000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vnd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</a:t>
                      </a:r>
                    </a:p>
                    <a:p>
                      <a:pPr>
                        <a:tabLst>
                          <a:tab pos="104775" algn="l"/>
                          <a:tab pos="228600" algn="l"/>
                        </a:tabLs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Nguồn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lực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bộ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phận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trách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97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12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04207E-80ED-946E-D7C7-F5AA9EE34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45201"/>
              </p:ext>
            </p:extLst>
          </p:nvPr>
        </p:nvGraphicFramePr>
        <p:xfrm>
          <a:off x="1447800" y="2933700"/>
          <a:ext cx="15087600" cy="34295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5135">
                  <a:extLst>
                    <a:ext uri="{9D8B030D-6E8A-4147-A177-3AD203B41FA5}">
                      <a16:colId xmlns:a16="http://schemas.microsoft.com/office/drawing/2014/main" val="171247321"/>
                    </a:ext>
                  </a:extLst>
                </a:gridCol>
                <a:gridCol w="10802465">
                  <a:extLst>
                    <a:ext uri="{9D8B030D-6E8A-4147-A177-3AD203B41FA5}">
                      <a16:colId xmlns:a16="http://schemas.microsoft.com/office/drawing/2014/main" val="2440256554"/>
                    </a:ext>
                  </a:extLst>
                </a:gridCol>
              </a:tblGrid>
              <a:tr h="685767">
                <a:tc gridSpan="2">
                  <a:txBody>
                    <a:bodyPr/>
                    <a:lstStyle/>
                    <a:p>
                      <a:pPr marL="0" marR="575945" lvl="0" indent="0" algn="ctr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+mj-lt"/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ÁN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726739"/>
                  </a:ext>
                </a:extLst>
              </a:tr>
              <a:tr h="686067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Vai trò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944633"/>
                  </a:ext>
                </a:extLst>
              </a:tr>
              <a:tr h="685566">
                <a:tc>
                  <a:txBody>
                    <a:bodyPr/>
                    <a:lstStyle/>
                    <a:p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diện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Trần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Thanh Lâm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115750"/>
                  </a:ext>
                </a:extLst>
              </a:tr>
              <a:tr h="686067">
                <a:tc>
                  <a:txBody>
                    <a:bodyPr/>
                    <a:lstStyle/>
                    <a:p>
                      <a:r>
                        <a:rPr lang="en-US" sz="28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Viết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code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Hoàng Minh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Trần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Thanh Lâm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151587"/>
                  </a:ext>
                </a:extLst>
              </a:tr>
              <a:tr h="686067"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Hoàng Minh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52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6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1189</Words>
  <Application>Microsoft Office PowerPoint</Application>
  <PresentationFormat>Custom</PresentationFormat>
  <Paragraphs>171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Times New Roman</vt:lpstr>
      <vt:lpstr>Calibri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chủ đề 11</dc:title>
  <dc:creator/>
  <cp:lastModifiedBy>tran</cp:lastModifiedBy>
  <cp:revision>145</cp:revision>
  <dcterms:created xsi:type="dcterms:W3CDTF">2006-08-16T00:00:00Z</dcterms:created>
  <dcterms:modified xsi:type="dcterms:W3CDTF">2023-04-18T03:54:54Z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11ABBFF135034EA1BA4ADC9F8BF30CE3</vt:lpwstr>
  </property>
  <property fmtid="{D5CDD505-2E9C-101B-9397-08002B2CF9AE}" pid="3" name="KSOProductBuildVer">
    <vt:lpwstr>1033-11.2.0.11219</vt:lpwstr>
  </property>
</Properties>
</file>